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45180-6169-7EAC-6896-F4D6D47F4C7A}" v="147" dt="2024-10-12T19:47:17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www.mojeip.cz/mereni-rychlosti-internetu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1.png"/><Relationship Id="rId4" Type="http://schemas.openxmlformats.org/officeDocument/2006/relationships/hyperlink" Target="https://morsecode.world/international/translator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3"/><Relationship Id="rId7" Type="http://schemas.openxmlformats.org/officeDocument/2006/relationships/hyperlink" Target="https://www.speechtech.cz/speechtech-text-to-speech/speechtech-tts-online-demo/#Iva210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cs.wikipedia.org/wiki/Motto" TargetMode="Externa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3.mp3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/>
              <a:t>Hra s kódy, bity a byty</a:t>
            </a:r>
            <a:r>
              <a:rPr lang="cs-CZ" sz="8000"/>
              <a:t> </a:t>
            </a:r>
            <a:br>
              <a:rPr lang="cs-CZ"/>
            </a:br>
            <a:r>
              <a:rPr lang="cs-CZ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1. domácí cvičení do nouzového stavu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/>
              <a:t>Zde napište jméno a příjmení autora - třída IT1 - školní rok 2020 / 21</a:t>
            </a:r>
          </a:p>
        </p:txBody>
      </p:sp>
    </p:spTree>
    <p:extLst>
      <p:ext uri="{BB962C8B-B14F-4D97-AF65-F5344CB8AC3E}">
        <p14:creationId xmlns:p14="http://schemas.microsoft.com/office/powerpoint/2010/main" val="220419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Kódy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program Mapa znaků ve Windows a programátorskou kalkulačku k doplnění následující tabulky.</a:t>
            </a:r>
          </a:p>
          <a:p>
            <a:r>
              <a:rPr lang="cs-CZ" sz="1400"/>
              <a:t>Pozorně také ovšem nastavte správnou znakovou sadu! </a:t>
            </a:r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03870"/>
              </p:ext>
            </p:extLst>
          </p:nvPr>
        </p:nvGraphicFramePr>
        <p:xfrm>
          <a:off x="573581" y="3246732"/>
          <a:ext cx="10947860" cy="3167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72">
                  <a:extLst>
                    <a:ext uri="{9D8B030D-6E8A-4147-A177-3AD203B41FA5}">
                      <a16:colId xmlns:a16="http://schemas.microsoft.com/office/drawing/2014/main" val="317120921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67543446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452501983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159991819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15119301"/>
                    </a:ext>
                  </a:extLst>
                </a:gridCol>
              </a:tblGrid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Znak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Znaková sada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BIN kód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DEC kód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HEX kód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05006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2400" b="1" i="0" u="none" strike="noStrike" noProof="0" dirty="0"/>
                        <a:t>'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DOS:</a:t>
                      </a:r>
                      <a:r>
                        <a:rPr lang="cs-CZ" baseline="0" dirty="0"/>
                        <a:t> </a:t>
                      </a:r>
                      <a:br>
                        <a:rPr lang="cs-CZ" baseline="0" dirty="0"/>
                      </a:br>
                      <a:r>
                        <a:rPr lang="cs-CZ" baseline="0" dirty="0"/>
                        <a:t>Spojené státy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00100111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</a:rPr>
                        <a:t>39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12589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2400" b="1" i="0" u="none" strike="noStrike" noProof="0" dirty="0"/>
                        <a:t>î</a:t>
                      </a:r>
                      <a:endParaRPr 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Windows: </a:t>
                      </a:r>
                      <a:br>
                        <a:rPr lang="cs-CZ" dirty="0"/>
                      </a:br>
                      <a:r>
                        <a:rPr lang="cs-CZ" dirty="0"/>
                        <a:t>Střední Evropa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</a:rPr>
                        <a:t>11101110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0xEF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720297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2400" b="1" i="0" u="none" strike="noStrike" noProof="0" dirty="0"/>
                        <a:t>∕</a:t>
                      </a:r>
                      <a:endParaRPr 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Unicode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7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0010001000010101</a:t>
                      </a:r>
                      <a:endParaRPr lang="en-US" sz="1700" b="1"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8725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bg1"/>
                          </a:solidFill>
                        </a:rPr>
                        <a:t>0x</a:t>
                      </a:r>
                      <a:r>
                        <a:rPr lang="cs-CZ" b="1" dirty="0">
                          <a:solidFill>
                            <a:srgbClr val="FF0000"/>
                          </a:solidFill>
                        </a:rPr>
                        <a:t>2215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8195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</a:rPr>
                        <a:t>Ž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Unicode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2000" b="1" i="0" u="none" strike="noStrike" noProof="0" dirty="0">
                          <a:latin typeface="Arial"/>
                        </a:rPr>
                        <a:t>000101111101</a:t>
                      </a:r>
                      <a:endParaRPr lang="en-US" sz="2000" b="1" dirty="0"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0x17D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18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Několik (tajných) pokynů na úvod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Dešifrujte pomocí čtečky QR kód…</a:t>
            </a:r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3003551"/>
            <a:ext cx="2857500" cy="2857500"/>
          </a:xfrm>
        </p:spPr>
      </p:pic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/>
              <a:t>… a sem přepište jeho obsah 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/>
              <a:t>Přečtěte si pozorně pokyny ke každému úkolu.</a:t>
            </a:r>
          </a:p>
          <a:p>
            <a:r>
              <a:rPr lang="cs-CZ" dirty="0"/>
              <a:t>Prohlédněte si vzorová řešení i přiložená videa.</a:t>
            </a:r>
          </a:p>
          <a:p>
            <a:r>
              <a:rPr lang="cs-CZ" dirty="0"/>
              <a:t>Buďte pečliví a svá řešení si raději 2x zkontrolujte.</a:t>
            </a:r>
          </a:p>
          <a:p>
            <a:r>
              <a:rPr lang="cs-CZ" dirty="0"/>
              <a:t>Neváhejte požádat o radu!</a:t>
            </a:r>
          </a:p>
        </p:txBody>
      </p:sp>
    </p:spTree>
    <p:extLst>
      <p:ext uri="{BB962C8B-B14F-4D97-AF65-F5344CB8AC3E}">
        <p14:creationId xmlns:p14="http://schemas.microsoft.com/office/powerpoint/2010/main" val="41570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Převody mezi číselnými soustavami </a:t>
            </a:r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95849"/>
              </p:ext>
            </p:extLst>
          </p:nvPr>
        </p:nvGraphicFramePr>
        <p:xfrm>
          <a:off x="922713" y="4219324"/>
          <a:ext cx="10467600" cy="2459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900">
                  <a:extLst>
                    <a:ext uri="{9D8B030D-6E8A-4147-A177-3AD203B41FA5}">
                      <a16:colId xmlns:a16="http://schemas.microsoft.com/office/drawing/2014/main" val="695018392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4097667346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1976623053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3374072352"/>
                    </a:ext>
                  </a:extLst>
                </a:gridCol>
              </a:tblGrid>
              <a:tr h="528744">
                <a:tc>
                  <a:txBody>
                    <a:bodyPr/>
                    <a:lstStyle/>
                    <a:p>
                      <a:r>
                        <a:rPr lang="cs-CZ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cs-CZ" dirty="0"/>
                        <a:t> - </a:t>
                      </a:r>
                      <a:r>
                        <a:rPr lang="cs-CZ" dirty="0" err="1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cs-CZ" dirty="0"/>
                        <a:t> -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cs-CZ" dirty="0"/>
                        <a:t> -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cs-CZ" dirty="0"/>
                        <a:t> -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69651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1001 1010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232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/>
                        </a:rPr>
                        <a:t>0x9A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8863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DominikV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cs-CZ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10101011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171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/>
                        </a:rPr>
                        <a:t>0xAB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43614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1101 1100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334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cs-CZ" sz="20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ominik + 12</a:t>
                      </a:r>
                    </a:p>
                    <a:p>
                      <a:pPr algn="ctr"/>
                      <a:r>
                        <a:rPr lang="cs-CZ" sz="2000" dirty="0">
                          <a:solidFill>
                            <a:schemeClr val="bg1"/>
                          </a:solidFill>
                          <a:latin typeface="Consolas"/>
                        </a:rPr>
                        <a:t>0xDC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247907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922713" y="2269375"/>
            <a:ext cx="1036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Procvičte si převody mezi číselnými soustavami v informatice a doplňte níže uvedenou tabulku správně vypočítanými hodnotami. Abyste měli odlišné výchozí hodnoty, musíte si nejprve zadání sami podle návodu připravit:</a:t>
            </a:r>
          </a:p>
          <a:p>
            <a:endParaRPr lang="cs-C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DenNar + 128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 ke dni vašeho narození přičtete 128 - např. </a:t>
            </a:r>
            <a:r>
              <a:rPr lang="cs-CZ" sz="1400" b="1">
                <a:solidFill>
                  <a:srgbClr val="FFFF00"/>
                </a:solidFill>
                <a:latin typeface="Consolas" panose="020B0609020204030204" pitchFamily="49" charset="0"/>
              </a:rPr>
              <a:t>128 + 5 = </a:t>
            </a:r>
            <a:r>
              <a:rPr lang="cs-CZ" sz="1400" b="1">
                <a:solidFill>
                  <a:srgbClr val="FF0000"/>
                </a:solidFill>
                <a:latin typeface="Consolas" panose="020B0609020204030204" pitchFamily="49" charset="0"/>
              </a:rPr>
              <a:t>133</a:t>
            </a:r>
            <a:r>
              <a:rPr lang="cs-CZ" sz="1400" b="1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(desítkové číslo)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JmenoPrijmeni -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spojíte vaše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jméno a příjmení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prvních 8 znaků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nahradíte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souhlásky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a </a:t>
            </a:r>
            <a:b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0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samohlásky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- např.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MarekLuč = </a:t>
            </a: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10101101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(binární číslo)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PismenoMesicNar -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 vašeho jména (nebo příjmení) vyberete jeden znak používaný v šestnáctkové soustavě a přidáte k němu číslo měsíce narození - např. M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a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rek 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9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A9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(šestnáctkové číslo)</a:t>
            </a:r>
          </a:p>
        </p:txBody>
      </p:sp>
    </p:spTree>
    <p:extLst>
      <p:ext uri="{BB962C8B-B14F-4D97-AF65-F5344CB8AC3E}">
        <p14:creationId xmlns:p14="http://schemas.microsoft.com/office/powerpoint/2010/main" val="2784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Převody mezi číselnými soustavami - </a:t>
            </a:r>
            <a:r>
              <a:rPr lang="cs-CZ">
                <a:solidFill>
                  <a:srgbClr val="FFFF00"/>
                </a:solidFill>
              </a:rPr>
              <a:t>důkaz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Převody mezi soustavami provádějte na papír, který ofotíte (nebo naskenujete) a zde jako důkaz vložíte digitální kopii:</a:t>
            </a:r>
          </a:p>
        </p:txBody>
      </p:sp>
      <p:pic>
        <p:nvPicPr>
          <p:cNvPr id="6" name="Obrázek 5" descr="Obsah obrázku text, notebook, rukopis&#10;&#10;Popis byl vytvořen automaticky">
            <a:extLst>
              <a:ext uri="{FF2B5EF4-FFF2-40B4-BE49-F238E27FC236}">
                <a16:creationId xmlns:a16="http://schemas.microsoft.com/office/drawing/2014/main" id="{CE365DE7-F089-BFD1-8F82-F1CB0EC7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97" y="2577152"/>
            <a:ext cx="3051006" cy="4128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9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Představte se pomocí QR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14400" y="2227481"/>
            <a:ext cx="103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Použijte libovolný generátor QR kódu (např. </a:t>
            </a:r>
            <a:r>
              <a:rPr lang="cs-CZ" sz="1400" dirty="0">
                <a:hlinkClick r:id="rId2"/>
              </a:rPr>
              <a:t>https://www.qr-code-generator.com/</a:t>
            </a:r>
            <a:r>
              <a:rPr lang="cs-CZ" sz="1400" dirty="0"/>
              <a:t>) </a:t>
            </a:r>
          </a:p>
          <a:p>
            <a:r>
              <a:rPr lang="cs-CZ" sz="1400" dirty="0"/>
              <a:t>a zakódujte do tohoto kódu následující údaje o sobě: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89682" y="3073751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Osobní vizitka 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5107463" y="3022877"/>
            <a:ext cx="150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Mé koníčky 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7755773" y="3022877"/>
            <a:ext cx="413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URL oblíbené webové stránky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8642464" y="2104370"/>
            <a:ext cx="335003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/>
              <a:t>Uvádějte jen údaje,</a:t>
            </a:r>
          </a:p>
          <a:p>
            <a:pPr algn="ctr"/>
            <a:r>
              <a:rPr lang="cs-CZ"/>
              <a:t>které chcete uveřejnit!</a:t>
            </a:r>
          </a:p>
        </p:txBody>
      </p:sp>
      <p:pic>
        <p:nvPicPr>
          <p:cNvPr id="14" name="Obrázek 13" descr="Obsah obrázku vzor, steh&#10;&#10;Popis byl vytvořen automaticky">
            <a:extLst>
              <a:ext uri="{FF2B5EF4-FFF2-40B4-BE49-F238E27FC236}">
                <a16:creationId xmlns:a16="http://schemas.microsoft.com/office/drawing/2014/main" id="{029332D4-E03D-6F0C-8739-841ED384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" y="3499405"/>
            <a:ext cx="2857500" cy="2857500"/>
          </a:xfrm>
          <a:prstGeom prst="rect">
            <a:avLst/>
          </a:prstGeom>
        </p:spPr>
      </p:pic>
      <p:pic>
        <p:nvPicPr>
          <p:cNvPr id="16" name="Obrázek 15" descr="Obsah obrázku vzor, Grafika, pixel, design&#10;&#10;Popis byl vytvořen automaticky">
            <a:extLst>
              <a:ext uri="{FF2B5EF4-FFF2-40B4-BE49-F238E27FC236}">
                <a16:creationId xmlns:a16="http://schemas.microsoft.com/office/drawing/2014/main" id="{0923AF05-B4DB-9D29-7936-14C621E0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11" y="3462371"/>
            <a:ext cx="2857500" cy="2857500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2794459-A6DF-B4D7-9CDB-0BA341F36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199" y="349531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Tajné výpočty v čárovém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137004"/>
            <a:ext cx="1036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Vypočtěte následující příklad a utajte všechny jeho číselné parametry v čárovém kódu </a:t>
            </a:r>
            <a:br>
              <a:rPr lang="cs-CZ" sz="1400"/>
            </a:br>
            <a:r>
              <a:rPr lang="cs-CZ" sz="1400" b="1">
                <a:solidFill>
                  <a:srgbClr val="FFC000"/>
                </a:solidFill>
              </a:rPr>
              <a:t>EAN-13</a:t>
            </a:r>
            <a:r>
              <a:rPr lang="cs-CZ" sz="1400"/>
              <a:t> </a:t>
            </a:r>
            <a:r>
              <a:rPr lang="cs-CZ" sz="1400" b="1">
                <a:solidFill>
                  <a:srgbClr val="FF0000"/>
                </a:solidFill>
              </a:rPr>
              <a:t>(12místné číslo, poslední číslice je pouze kontrolní!)</a:t>
            </a:r>
            <a:r>
              <a:rPr lang="cs-CZ" sz="1400"/>
              <a:t>. </a:t>
            </a:r>
          </a:p>
          <a:p>
            <a:r>
              <a:rPr lang="cs-CZ" sz="1400"/>
              <a:t>Všechny údaje zaokrouhlujte na celá čísla a pro účely daného čárového kódu je </a:t>
            </a:r>
            <a:r>
              <a:rPr lang="cs-CZ" sz="1400">
                <a:solidFill>
                  <a:srgbClr val="FFC000"/>
                </a:solidFill>
              </a:rPr>
              <a:t>zleva doplňte nulami</a:t>
            </a:r>
            <a:r>
              <a:rPr lang="cs-CZ" sz="1400"/>
              <a:t>.</a:t>
            </a:r>
          </a:p>
          <a:p>
            <a:r>
              <a:rPr lang="cs-CZ" sz="1400"/>
              <a:t>K dekódování i zakódování čárového kódu využijte vhodný </a:t>
            </a:r>
            <a:r>
              <a:rPr lang="cs-CZ" sz="1400" b="1">
                <a:solidFill>
                  <a:srgbClr val="FFC000"/>
                </a:solidFill>
              </a:rPr>
              <a:t>barcode</a:t>
            </a:r>
            <a:r>
              <a:rPr lang="cs-CZ" sz="1400"/>
              <a:t> </a:t>
            </a:r>
            <a:r>
              <a:rPr lang="cs-CZ" sz="1400" b="1">
                <a:solidFill>
                  <a:srgbClr val="FFC000"/>
                </a:solidFill>
              </a:rPr>
              <a:t>reader</a:t>
            </a:r>
            <a:r>
              <a:rPr lang="cs-CZ" sz="1400"/>
              <a:t> / </a:t>
            </a:r>
            <a:r>
              <a:rPr lang="cs-CZ" sz="1400" b="1">
                <a:solidFill>
                  <a:srgbClr val="FFC000"/>
                </a:solidFill>
              </a:rPr>
              <a:t>generator</a:t>
            </a:r>
            <a:r>
              <a:rPr lang="cs-CZ" sz="1400"/>
              <a:t> na Internetu.</a:t>
            </a:r>
          </a:p>
          <a:p>
            <a:r>
              <a:rPr lang="cs-CZ" sz="1400"/>
              <a:t>Průměrnou rychlost download na svém počítači můžete zjistit např. zde: </a:t>
            </a:r>
          </a:p>
          <a:p>
            <a:r>
              <a:rPr lang="cs-CZ" sz="1400">
                <a:hlinkClick r:id="rId2"/>
              </a:rPr>
              <a:t>https://www.mojeip.cz/mereni-rychlosti-internetu/</a:t>
            </a:r>
            <a:r>
              <a:rPr lang="cs-CZ" sz="1400"/>
              <a:t> </a:t>
            </a:r>
            <a:r>
              <a:rPr lang="cs-CZ" sz="1400" b="1">
                <a:solidFill>
                  <a:srgbClr val="FFC000"/>
                </a:solidFill>
              </a:rPr>
              <a:t>(nezapomeňte si nastavit správnou jednotku!)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3" y="3777335"/>
            <a:ext cx="7012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cs-CZ" dirty="0" err="1"/>
              <a:t>Download</a:t>
            </a:r>
            <a:r>
              <a:rPr lang="cs-CZ" dirty="0"/>
              <a:t>  souboru </a:t>
            </a:r>
            <a:r>
              <a:rPr lang="cs-CZ" dirty="0" err="1"/>
              <a:t>video.mkv</a:t>
            </a:r>
            <a:r>
              <a:rPr lang="cs-CZ" dirty="0"/>
              <a:t> o velikosti  </a:t>
            </a:r>
            <a:r>
              <a:rPr lang="cs-CZ" sz="2000" b="1" dirty="0">
                <a:solidFill>
                  <a:srgbClr val="FFC000"/>
                </a:solidFill>
                <a:ea typeface="+mn-lt"/>
                <a:cs typeface="+mn-lt"/>
              </a:rPr>
              <a:t>60 201 479 623 </a:t>
            </a:r>
            <a:r>
              <a:rPr lang="cs-CZ" sz="2000" b="1" dirty="0">
                <a:solidFill>
                  <a:srgbClr val="FFC000"/>
                </a:solidFill>
              </a:rPr>
              <a:t>B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11032375" y="3772379"/>
            <a:ext cx="6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B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922713" y="4802571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by na mém domácím počítači při zjištěné rychlosti  internetu 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0982498" y="4800386"/>
            <a:ext cx="73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Kb/s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3" y="5904377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proběhl  v čase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10836331" y="5904377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sekund</a:t>
            </a:r>
          </a:p>
        </p:txBody>
      </p:sp>
      <p:pic>
        <p:nvPicPr>
          <p:cNvPr id="23" name="Obrázek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4" y="2043801"/>
            <a:ext cx="1972562" cy="872815"/>
          </a:xfrm>
          <a:prstGeom prst="rect">
            <a:avLst/>
          </a:prstGeom>
        </p:spPr>
      </p:pic>
      <p:cxnSp>
        <p:nvCxnSpPr>
          <p:cNvPr id="25" name="Přímá spojnice 24"/>
          <p:cNvCxnSpPr/>
          <p:nvPr/>
        </p:nvCxnSpPr>
        <p:spPr>
          <a:xfrm>
            <a:off x="11671069" y="2701636"/>
            <a:ext cx="196041" cy="214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Přímá spojnice 26"/>
          <p:cNvCxnSpPr/>
          <p:nvPr/>
        </p:nvCxnSpPr>
        <p:spPr>
          <a:xfrm flipV="1">
            <a:off x="10453254" y="2901882"/>
            <a:ext cx="1217815" cy="9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Obráze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131" y="3527203"/>
            <a:ext cx="2667300" cy="907308"/>
          </a:xfrm>
          <a:prstGeom prst="rect">
            <a:avLst/>
          </a:prstGeom>
        </p:spPr>
      </p:pic>
      <p:pic>
        <p:nvPicPr>
          <p:cNvPr id="19" name="Obrázek 18" descr="Obsah obrázku řada/pruh, Obdélník, snímek obrazovky, Paralelní&#10;&#10;Popis se vygeneroval automaticky.">
            <a:extLst>
              <a:ext uri="{FF2B5EF4-FFF2-40B4-BE49-F238E27FC236}">
                <a16:creationId xmlns:a16="http://schemas.microsoft.com/office/drawing/2014/main" id="{834F3EA2-A521-5897-004B-FD76DC642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196" y="4566031"/>
            <a:ext cx="2667803" cy="881262"/>
          </a:xfrm>
          <a:prstGeom prst="rect">
            <a:avLst/>
          </a:prstGeom>
        </p:spPr>
      </p:pic>
      <p:pic>
        <p:nvPicPr>
          <p:cNvPr id="20" name="Obrázek 19" descr="Obsah obrázku řada/pruh, snímek obrazovky, bílé, Paralelní&#10;&#10;Popis se vygeneroval automaticky.">
            <a:extLst>
              <a:ext uri="{FF2B5EF4-FFF2-40B4-BE49-F238E27FC236}">
                <a16:creationId xmlns:a16="http://schemas.microsoft.com/office/drawing/2014/main" id="{6C281D86-2716-7D7F-5F68-5A1C87E6C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197" y="5644032"/>
            <a:ext cx="2667804" cy="90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Napiš a nahrej své jméno v morseovce 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Najděte si na Wikipedii informace o Morseově abecedě. </a:t>
            </a:r>
          </a:p>
          <a:p>
            <a:r>
              <a:rPr lang="cs-CZ" sz="1400" dirty="0"/>
              <a:t>Zapište správně své křestní jméno (bez české diakritiky) pomocí morseovky.</a:t>
            </a:r>
          </a:p>
          <a:p>
            <a:r>
              <a:rPr lang="cs-CZ" sz="1400" dirty="0"/>
              <a:t>Najděte si na internetu vhodný překladač Morseova kódu, který vám umožní stáhnout zvukový záznam a připojit ho </a:t>
            </a:r>
          </a:p>
          <a:p>
            <a:r>
              <a:rPr lang="cs-CZ" sz="1400" dirty="0"/>
              <a:t>k řešení (např. </a:t>
            </a:r>
            <a:r>
              <a:rPr lang="cs-CZ" sz="1400" dirty="0">
                <a:hlinkClick r:id="rId4"/>
              </a:rPr>
              <a:t>https://morsecode.world/international/translator.html</a:t>
            </a:r>
            <a:r>
              <a:rPr lang="cs-CZ" sz="1400" dirty="0"/>
              <a:t>).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3697670"/>
            <a:ext cx="284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Mé křestní jméno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6567055" y="3697670"/>
            <a:ext cx="50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DOMINIK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922712" y="4433239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Zápis pomocí morseovky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567056" y="4433239"/>
            <a:ext cx="18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-.. --- -- .. -. .. -.-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Zvukový záznam</a:t>
            </a:r>
          </a:p>
        </p:txBody>
      </p:sp>
      <p:pic>
        <p:nvPicPr>
          <p:cNvPr id="6" name="morse">
            <a:hlinkClick r:id="" action="ppaction://media"/>
            <a:extLst>
              <a:ext uri="{FF2B5EF4-FFF2-40B4-BE49-F238E27FC236}">
                <a16:creationId xmlns:a16="http://schemas.microsoft.com/office/drawing/2014/main" id="{AED0817E-4EAF-C937-422C-9ADEB9F428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7055" y="5045973"/>
            <a:ext cx="1207439" cy="120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FB8A52FF-381D-8E86-4B75-C2E8F9948404}"/>
              </a:ext>
            </a:extLst>
          </p:cNvPr>
          <p:cNvSpPr/>
          <p:nvPr/>
        </p:nvSpPr>
        <p:spPr>
          <a:xfrm>
            <a:off x="395302" y="3742442"/>
            <a:ext cx="5225175" cy="925561"/>
          </a:xfrm>
          <a:prstGeom prst="rect">
            <a:avLst/>
          </a:prstGeom>
          <a:solidFill>
            <a:schemeClr val="tx1">
              <a:lumMod val="95000"/>
            </a:schemeClr>
          </a:solidFill>
          <a:ln w="47625" cmpd="sng">
            <a:solidFill>
              <a:srgbClr val="FF0000"/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Napiš a přehrej své motto nevidomému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Najděte si na Wikipedii informace o Braillově slepeckém písmu. </a:t>
            </a:r>
          </a:p>
          <a:p>
            <a:r>
              <a:rPr lang="cs-CZ" sz="1400" dirty="0"/>
              <a:t>Zvolte si nějaké oblíbené </a:t>
            </a:r>
            <a:r>
              <a:rPr lang="cs-CZ" sz="1400" b="1" dirty="0">
                <a:hlinkClick r:id="rId6"/>
              </a:rPr>
              <a:t>motto</a:t>
            </a:r>
            <a:r>
              <a:rPr lang="cs-CZ" sz="1400" dirty="0"/>
              <a:t> (např. "</a:t>
            </a:r>
            <a:r>
              <a:rPr lang="cs-CZ" sz="1400" i="1" dirty="0"/>
              <a:t>Život je skvělý, musíš ho jen pochopit"</a:t>
            </a:r>
            <a:r>
              <a:rPr lang="cs-CZ" sz="1400" dirty="0"/>
              <a:t>) a pomocí libovolného internetového generátoru ho převeďte do grafické podoby Braillova slepeckého písma.</a:t>
            </a:r>
          </a:p>
          <a:p>
            <a:r>
              <a:rPr lang="cs-CZ" sz="1400" dirty="0"/>
              <a:t>Poté použijte některý z online konvertorů českého textu na řeč (např. </a:t>
            </a:r>
            <a:r>
              <a:rPr lang="cs-CZ" sz="1400" dirty="0" err="1">
                <a:hlinkClick r:id="rId7"/>
              </a:rPr>
              <a:t>SpeechTech</a:t>
            </a:r>
            <a:r>
              <a:rPr lang="cs-CZ" sz="1400" dirty="0">
                <a:hlinkClick r:id="rId7"/>
              </a:rPr>
              <a:t> </a:t>
            </a:r>
            <a:r>
              <a:rPr lang="cs-CZ" sz="1400" dirty="0" err="1">
                <a:hlinkClick r:id="rId7"/>
              </a:rPr>
              <a:t>TTSOnline</a:t>
            </a:r>
            <a:r>
              <a:rPr lang="cs-CZ" sz="1400" dirty="0">
                <a:hlinkClick r:id="rId7"/>
              </a:rPr>
              <a:t> Demo</a:t>
            </a:r>
            <a:r>
              <a:rPr lang="cs-CZ" sz="1400" dirty="0"/>
              <a:t>) a vytvořte pomocí něj zvukový záznam svého motta.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84007" y="3882058"/>
            <a:ext cx="511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i="0" dirty="0">
                <a:solidFill>
                  <a:schemeClr val="bg1"/>
                </a:solidFill>
                <a:effectLst/>
                <a:latin typeface="InterVariable"/>
              </a:rPr>
              <a:t>⠉⠓⠇⠑⠃⠁ ⠏⠁⠙⠁ ⠝⠁ ⠵⠑⠍ ⠧⠵⠙⠽⠉⠅⠅⠊ ⠞⠕⠥ ⠝⠁⠍⠁⠵⠁⠝⠕⠥ ⠎⠞⠁⠝⠕⠥</a:t>
            </a:r>
            <a:endParaRPr lang="cs-CZ" b="1" dirty="0">
              <a:solidFill>
                <a:schemeClr val="bg1"/>
              </a:solidFill>
            </a:endParaRPr>
          </a:p>
        </p:txBody>
      </p:sp>
      <p:pic>
        <p:nvPicPr>
          <p:cNvPr id="5" name="motto_nav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69723" y="3438926"/>
            <a:ext cx="5926975" cy="3333924"/>
          </a:xfrm>
          <a:prstGeom prst="rect">
            <a:avLst/>
          </a:prstGeom>
        </p:spPr>
      </p:pic>
      <p:pic>
        <p:nvPicPr>
          <p:cNvPr id="6" name="zvuk jiří">
            <a:hlinkClick r:id="" action="ppaction://media"/>
            <a:extLst>
              <a:ext uri="{FF2B5EF4-FFF2-40B4-BE49-F238E27FC236}">
                <a16:creationId xmlns:a16="http://schemas.microsoft.com/office/drawing/2014/main" id="{A21A0E24-90FD-2378-38C6-AAFDBC4F975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56232" y="5111135"/>
            <a:ext cx="1503888" cy="15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Hrátky s mapou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program Mapa znaků ve Windows k vyřešení následujících úkolů. Nahraďte vložené obrázky skutečnými znaky.</a:t>
            </a:r>
          </a:p>
          <a:p>
            <a:r>
              <a:rPr lang="cs-CZ" sz="1400"/>
              <a:t>Pro výpis znaků použijte font Arial.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90206" y="3283948"/>
            <a:ext cx="35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Matematický zápis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73579" y="5310004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Grafické symboly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590206" y="3959300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Slovo v azbuce (cyrilice)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590205" y="4634652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Cizí měny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77C7D-7F53-63A3-4275-DD53F3C09FC5}"/>
              </a:ext>
            </a:extLst>
          </p:cNvPr>
          <p:cNvSpPr txBox="1"/>
          <p:nvPr/>
        </p:nvSpPr>
        <p:spPr>
          <a:xfrm>
            <a:off x="7471088" y="5308762"/>
            <a:ext cx="23336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latin typeface="Webdings"/>
                <a:ea typeface="+mn-lt"/>
                <a:cs typeface="+mn-lt"/>
              </a:rPr>
              <a:t>NL§O²¯</a:t>
            </a:r>
            <a:endParaRPr lang="en-US" sz="2800" dirty="0">
              <a:latin typeface="Webding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F4392-2D45-7361-B6EF-42C4BF827947}"/>
              </a:ext>
            </a:extLst>
          </p:cNvPr>
          <p:cNvSpPr txBox="1"/>
          <p:nvPr/>
        </p:nvSpPr>
        <p:spPr>
          <a:xfrm>
            <a:off x="7553933" y="3876858"/>
            <a:ext cx="216073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latin typeface="Arial"/>
                <a:ea typeface="+mn-lt"/>
                <a:cs typeface="+mn-lt"/>
              </a:rPr>
              <a:t>ЧЕЛОВЕК</a:t>
            </a:r>
            <a:endParaRPr lang="en-US" sz="2000" b="1" dirty="0">
              <a:latin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4692B-B455-08DD-59DE-933734C8D1E8}"/>
              </a:ext>
            </a:extLst>
          </p:cNvPr>
          <p:cNvSpPr txBox="1"/>
          <p:nvPr/>
        </p:nvSpPr>
        <p:spPr>
          <a:xfrm>
            <a:off x="7556181" y="4639121"/>
            <a:ext cx="276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Arial"/>
                <a:ea typeface="+mn-lt"/>
                <a:cs typeface="+mn-lt"/>
              </a:rPr>
              <a:t>1¥</a:t>
            </a:r>
            <a:r>
              <a:rPr lang="en-US" sz="2000" b="1" dirty="0">
                <a:latin typeface="Arial"/>
                <a:ea typeface="+mn-lt"/>
                <a:cs typeface="+mn-lt"/>
              </a:rPr>
              <a:t> &lt; </a:t>
            </a:r>
            <a:r>
              <a:rPr lang="en-US" sz="2000" b="1" dirty="0">
                <a:solidFill>
                  <a:srgbClr val="FF0000"/>
                </a:solidFill>
                <a:latin typeface="Arial"/>
                <a:ea typeface="+mn-lt"/>
                <a:cs typeface="+mn-lt"/>
              </a:rPr>
              <a:t>1$</a:t>
            </a:r>
            <a:r>
              <a:rPr lang="en-US" sz="2000" b="1" dirty="0">
                <a:latin typeface="Arial"/>
                <a:ea typeface="+mn-lt"/>
                <a:cs typeface="+mn-lt"/>
              </a:rPr>
              <a:t> &lt; </a:t>
            </a:r>
            <a:r>
              <a:rPr lang="en-US" sz="2000" b="1" dirty="0">
                <a:solidFill>
                  <a:srgbClr val="00B0F0"/>
                </a:solidFill>
                <a:latin typeface="Arial"/>
                <a:ea typeface="+mn-lt"/>
                <a:cs typeface="+mn-lt"/>
              </a:rPr>
              <a:t>1€ </a:t>
            </a:r>
            <a:r>
              <a:rPr lang="en-US" sz="2000" b="1" dirty="0">
                <a:latin typeface="Arial"/>
                <a:ea typeface="+mn-lt"/>
                <a:cs typeface="+mn-lt"/>
              </a:rPr>
              <a:t>&lt; </a:t>
            </a:r>
            <a:r>
              <a:rPr lang="en-US" sz="2000" b="1" dirty="0">
                <a:solidFill>
                  <a:srgbClr val="92D050"/>
                </a:solidFill>
                <a:latin typeface="Arial"/>
                <a:ea typeface="+mn-lt"/>
                <a:cs typeface="+mn-lt"/>
              </a:rPr>
              <a:t>1£</a:t>
            </a:r>
            <a:endParaRPr lang="en-US" sz="2000" b="1" dirty="0">
              <a:solidFill>
                <a:srgbClr val="92D050"/>
              </a:solidFill>
              <a:latin typeface="Arial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DF8FC8A-1ADE-7D20-AF32-A765B7B3933A}"/>
              </a:ext>
            </a:extLst>
          </p:cNvPr>
          <p:cNvSpPr txBox="1"/>
          <p:nvPr/>
        </p:nvSpPr>
        <p:spPr>
          <a:xfrm>
            <a:off x="7499134" y="3299201"/>
            <a:ext cx="23328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400">
                <a:latin typeface="Arial"/>
                <a:ea typeface="+mn-lt"/>
                <a:cs typeface="+mn-lt"/>
              </a:rPr>
              <a:t>½ × ¾ ≤ √3 ÷ 2</a:t>
            </a:r>
            <a:endParaRPr lang="cs-CZ" sz="240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9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ty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40D5BCA8214DD42B323DE048151D989" ma:contentTypeVersion="5" ma:contentTypeDescription="Vytvoří nový dokument" ma:contentTypeScope="" ma:versionID="ee5405d229349adab7d1810786295231">
  <xsd:schema xmlns:xsd="http://www.w3.org/2001/XMLSchema" xmlns:xs="http://www.w3.org/2001/XMLSchema" xmlns:p="http://schemas.microsoft.com/office/2006/metadata/properties" xmlns:ns3="8a3a9a45-3334-4852-8da5-329a5a9e028a" targetNamespace="http://schemas.microsoft.com/office/2006/metadata/properties" ma:root="true" ma:fieldsID="cd318e592363696e055c494ab9cc61b9" ns3:_="">
    <xsd:import namespace="8a3a9a45-3334-4852-8da5-329a5a9e028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3a9a45-3334-4852-8da5-329a5a9e028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51F584-0C02-4568-87AB-AEDAE51E71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D55CA-85CA-4EAF-94DA-87E57AB03099}">
  <ds:schemaRefs>
    <ds:schemaRef ds:uri="http://www.w3.org/XML/1998/namespace"/>
    <ds:schemaRef ds:uri="http://purl.org/dc/terms/"/>
    <ds:schemaRef ds:uri="8a3a9a45-3334-4852-8da5-329a5a9e028a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7BB4DB2-B265-4F44-BD4C-DB02FF991D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3a9a45-3334-4852-8da5-329a5a9e02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TM03457503[[fn=Citáty]]</Template>
  <TotalTime>441</TotalTime>
  <Words>693</Words>
  <Application>Microsoft Office PowerPoint</Application>
  <PresentationFormat>Širokoúhlá obrazovka</PresentationFormat>
  <Paragraphs>107</Paragraphs>
  <Slides>10</Slides>
  <Notes>0</Notes>
  <HiddenSlides>0</HiddenSlides>
  <MMClips>3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1" baseType="lpstr">
      <vt:lpstr>Citáty</vt:lpstr>
      <vt:lpstr>Hra s kódy, bity a byty  1. domácí cvičení do nouzového stavu</vt:lpstr>
      <vt:lpstr>Několik (tajných) pokynů na úvod</vt:lpstr>
      <vt:lpstr>Převody mezi číselnými soustavami </vt:lpstr>
      <vt:lpstr>Převody mezi číselnými soustavami - důkaz</vt:lpstr>
      <vt:lpstr>Představte se pomocí QR kódu</vt:lpstr>
      <vt:lpstr>Tajné výpočty v čárovém kódu</vt:lpstr>
      <vt:lpstr>Napiš a nahrej své jméno v morseovce </vt:lpstr>
      <vt:lpstr>Napiš a přehrej své motto nevidomému</vt:lpstr>
      <vt:lpstr>Hrátky s mapou znaků</vt:lpstr>
      <vt:lpstr>Kódy znaků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Hra s kódy Domácí cvičení do nouzového stavu</dc:title>
  <dc:creator>ml</dc:creator>
  <cp:lastModifiedBy>Dominik Valigura</cp:lastModifiedBy>
  <cp:revision>186</cp:revision>
  <dcterms:created xsi:type="dcterms:W3CDTF">2020-10-06T14:48:28Z</dcterms:created>
  <dcterms:modified xsi:type="dcterms:W3CDTF">2024-10-12T20:00:15Z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0x010100440D5BCA8214DD42B323DE048151D989</vt:lpwstr>
  </property>
</Properties>
</file>